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Lato"/>
      <p:regular r:id="rId54"/>
      <p:bold r:id="rId55"/>
      <p:italic r:id="rId56"/>
      <p:boldItalic r:id="rId57"/>
    </p:embeddedFont>
    <p:embeddedFont>
      <p:font typeface="Bebas Neue"/>
      <p:regular r:id="rId58"/>
    </p:embeddedFont>
    <p:embeddedFont>
      <p:font typeface="Exo"/>
      <p:regular r:id="rId59"/>
      <p:bold r:id="rId60"/>
      <p:italic r:id="rId61"/>
      <p:boldItalic r:id="rId62"/>
    </p:embeddedFont>
    <p:embeddedFont>
      <p:font typeface="Exo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D6314E-7278-45B7-B84B-13895FA9E223}">
  <a:tblStyle styleId="{14D6314E-7278-45B7-B84B-13895FA9E2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xo-boldItalic.fntdata"/><Relationship Id="rId61" Type="http://schemas.openxmlformats.org/officeDocument/2006/relationships/font" Target="fonts/Exo-italic.fntdata"/><Relationship Id="rId20" Type="http://schemas.openxmlformats.org/officeDocument/2006/relationships/slide" Target="slides/slide15.xml"/><Relationship Id="rId64" Type="http://schemas.openxmlformats.org/officeDocument/2006/relationships/font" Target="fonts/ExoExtraBold-boldItalic.fntdata"/><Relationship Id="rId63" Type="http://schemas.openxmlformats.org/officeDocument/2006/relationships/font" Target="fonts/Exo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Ex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Exo-regular.fntdata"/><Relationship Id="rId14" Type="http://schemas.openxmlformats.org/officeDocument/2006/relationships/slide" Target="slides/slide9.xml"/><Relationship Id="rId58" Type="http://schemas.openxmlformats.org/officeDocument/2006/relationships/font" Target="fonts/Bebas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0ca932b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0ca932b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0dfcf94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0dfcf94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0dfcf94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0dfcf94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0dfcf944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30dfcf944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0dfcf944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30dfcf944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0dfcf944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30dfcf944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30dfcf944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30dfcf944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0ca932b4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0ca932b4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30ca932b45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30ca932b45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3136b8d15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3136b8d15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0ca932b4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0ca932b4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30ca932b4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30ca932b4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136b8d15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136b8d15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3136b8d15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3136b8d15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0ca932b45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0ca932b45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30ca932b4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30ca932b4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30ca932b4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30ca932b4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31631c434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31631c434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30ca932b45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30ca932b45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0ca932b4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0ca932b4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30ca932b45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30ca932b45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30dfcf94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30dfcf94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31631c43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31631c43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2d6bc31fd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2d6bc31fd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30ca932b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30ca932b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30dfcf94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30dfcf94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30ca932b45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30ca932b45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30ca932b4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30ca932b4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hyperlink" Target="https://github.com/htmw/2024F-Team-Spirit/wik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jpg"/><Relationship Id="rId5"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3.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pic>
        <p:nvPicPr>
          <p:cNvPr id="2155" name="Google Shape;2155;p40"/>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56" name="Google Shape;2156;p40"/>
          <p:cNvGrpSpPr/>
          <p:nvPr/>
        </p:nvGrpSpPr>
        <p:grpSpPr>
          <a:xfrm>
            <a:off x="-132725" y="445025"/>
            <a:ext cx="8499425" cy="681300"/>
            <a:chOff x="-132725" y="445025"/>
            <a:chExt cx="8499425" cy="681300"/>
          </a:xfrm>
        </p:grpSpPr>
        <p:sp>
          <p:nvSpPr>
            <p:cNvPr id="2157" name="Google Shape;2157;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9" name="Google Shape;215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60" name="Google Shape;2160;p40"/>
          <p:cNvSpPr txBox="1"/>
          <p:nvPr>
            <p:ph idx="1" type="subTitle"/>
          </p:nvPr>
        </p:nvSpPr>
        <p:spPr>
          <a:xfrm>
            <a:off x="33626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Tracks energy and healthcare sectors, relying on research and sentiment data.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Sorting through large volumes of news delays Elsa, leading to occasional missed insights. She finds it difficult to quickly identify sector-specific news that could impact her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by using AI to prioritize critical news in her sectors, enabling more timely, insightful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61" name="Google Shape;2161;p40"/>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pic>
        <p:nvPicPr>
          <p:cNvPr id="2166" name="Google Shape;2166;p41"/>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67" name="Google Shape;2167;p41"/>
          <p:cNvGrpSpPr/>
          <p:nvPr/>
        </p:nvGrpSpPr>
        <p:grpSpPr>
          <a:xfrm>
            <a:off x="-132725" y="445025"/>
            <a:ext cx="8499425" cy="681300"/>
            <a:chOff x="-132725" y="445025"/>
            <a:chExt cx="8499425" cy="681300"/>
          </a:xfrm>
        </p:grpSpPr>
        <p:sp>
          <p:nvSpPr>
            <p:cNvPr id="2168" name="Google Shape;2168;p4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71" name="Google Shape;2171;p41"/>
          <p:cNvSpPr txBox="1"/>
          <p:nvPr>
            <p:ph idx="1" type="subTitle"/>
          </p:nvPr>
        </p:nvSpPr>
        <p:spPr>
          <a:xfrm>
            <a:off x="34388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Trades European and U.S. stocks, relying on global news.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The global scope of his portfolio requires Lucas to keep up with a vast range of international events. He wants to reduce emotional trading and leverage AI-driven sentiment analysis to make quicker, objective decisions.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use AI to filter impactful global news and provide sentiment insights, helping him trade more confidently and objectively.</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pic>
        <p:nvPicPr>
          <p:cNvPr id="2172" name="Google Shape;2172;p41"/>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grpSp>
        <p:nvGrpSpPr>
          <p:cNvPr id="2177" name="Google Shape;2177;p42"/>
          <p:cNvGrpSpPr/>
          <p:nvPr/>
        </p:nvGrpSpPr>
        <p:grpSpPr>
          <a:xfrm>
            <a:off x="-132725" y="445025"/>
            <a:ext cx="8499425" cy="681300"/>
            <a:chOff x="-132725" y="445025"/>
            <a:chExt cx="8499425" cy="681300"/>
          </a:xfrm>
        </p:grpSpPr>
        <p:sp>
          <p:nvSpPr>
            <p:cNvPr id="2178" name="Google Shape;2178;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Viable Product</a:t>
            </a:r>
            <a:endParaRPr/>
          </a:p>
        </p:txBody>
      </p:sp>
      <p:sp>
        <p:nvSpPr>
          <p:cNvPr id="2181" name="Google Shape;2181;p42"/>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News Aggregation</a:t>
            </a:r>
            <a:br>
              <a:rPr b="1" lang="en" sz="1300">
                <a:solidFill>
                  <a:schemeClr val="lt1"/>
                </a:solidFill>
              </a:rPr>
            </a:br>
            <a:r>
              <a:rPr lang="en" sz="1300">
                <a:solidFill>
                  <a:schemeClr val="lt1"/>
                </a:solidFill>
              </a:rPr>
              <a:t>Fetch and display financial news articles from reputable sources through APIs.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Sentiment Analysis</a:t>
            </a:r>
            <a:br>
              <a:rPr b="1" lang="en" sz="1300">
                <a:solidFill>
                  <a:schemeClr val="lt1"/>
                </a:solidFill>
              </a:rPr>
            </a:br>
            <a:r>
              <a:rPr lang="en" sz="1300">
                <a:solidFill>
                  <a:schemeClr val="lt1"/>
                </a:solidFill>
              </a:rPr>
              <a:t>Analyze the sentiment of each news article (positive, neutral, negative) using a sentiment analysis tool.</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Company Mention Detection</a:t>
            </a:r>
            <a:br>
              <a:rPr b="1" lang="en" sz="1300">
                <a:solidFill>
                  <a:schemeClr val="lt1"/>
                </a:solidFill>
              </a:rPr>
            </a:br>
            <a:r>
              <a:rPr lang="en" sz="1300">
                <a:solidFill>
                  <a:schemeClr val="lt1"/>
                </a:solidFill>
              </a:rPr>
              <a:t>Identify and highlight companies referenced in the news articles.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User Interface</a:t>
            </a:r>
            <a:br>
              <a:rPr b="1" lang="en" sz="1300">
                <a:solidFill>
                  <a:schemeClr val="lt1"/>
                </a:solidFill>
              </a:rPr>
            </a:br>
            <a:r>
              <a:rPr lang="en" sz="1300">
                <a:solidFill>
                  <a:schemeClr val="lt1"/>
                </a:solidFill>
              </a:rPr>
              <a:t>Present the news articles, sentiment scores, and impacted companies in a clean, intuitive interface.</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pSp>
        <p:nvGrpSpPr>
          <p:cNvPr id="2186" name="Google Shape;2186;p43"/>
          <p:cNvGrpSpPr/>
          <p:nvPr/>
        </p:nvGrpSpPr>
        <p:grpSpPr>
          <a:xfrm>
            <a:off x="-132725" y="445025"/>
            <a:ext cx="8499425" cy="681300"/>
            <a:chOff x="-132725" y="445025"/>
            <a:chExt cx="8499425" cy="681300"/>
          </a:xfrm>
        </p:grpSpPr>
        <p:sp>
          <p:nvSpPr>
            <p:cNvPr id="2187" name="Google Shape;2187;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43"/>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90" name="Google Shape;2190;p43"/>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191" name="Google Shape;2191;p43"/>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192" name="Google Shape;2192;p43"/>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93" name="Google Shape;2193;p43"/>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194" name="Google Shape;2194;p43"/>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195" name="Google Shape;219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196" name="Google Shape;2196;p43"/>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197" name="Google Shape;2197;p43"/>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198" name="Google Shape;2198;p43"/>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199" name="Google Shape;2199;p43"/>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00" name="Google Shape;2200;p43"/>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01" name="Google Shape;2201;p43"/>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02" name="Google Shape;2202;p43"/>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grpSp>
        <p:nvGrpSpPr>
          <p:cNvPr id="2207" name="Google Shape;2207;p44"/>
          <p:cNvGrpSpPr/>
          <p:nvPr/>
        </p:nvGrpSpPr>
        <p:grpSpPr>
          <a:xfrm>
            <a:off x="-132725" y="445025"/>
            <a:ext cx="8499425" cy="681300"/>
            <a:chOff x="-132725" y="445025"/>
            <a:chExt cx="8499425" cy="681300"/>
          </a:xfrm>
        </p:grpSpPr>
        <p:sp>
          <p:nvSpPr>
            <p:cNvPr id="2208" name="Google Shape;2208;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4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11" name="Google Shape;2211;p44"/>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12" name="Google Shape;221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13" name="Google Shape;2213;p4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14" name="Google Shape;2214;p44"/>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15" name="Google Shape;2215;p4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16" name="Google Shape;2216;p44"/>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17" name="Google Shape;2217;p44"/>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grpSp>
        <p:nvGrpSpPr>
          <p:cNvPr id="2222" name="Google Shape;2222;p45"/>
          <p:cNvGrpSpPr/>
          <p:nvPr/>
        </p:nvGrpSpPr>
        <p:grpSpPr>
          <a:xfrm>
            <a:off x="-132725" y="445025"/>
            <a:ext cx="8499425" cy="681300"/>
            <a:chOff x="-132725" y="445025"/>
            <a:chExt cx="8499425" cy="681300"/>
          </a:xfrm>
        </p:grpSpPr>
        <p:sp>
          <p:nvSpPr>
            <p:cNvPr id="2223" name="Google Shape;2223;p4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45"/>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26" name="Google Shape;2226;p45"/>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27" name="Google Shape;2227;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28" name="Google Shape;2228;p45"/>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29" name="Google Shape;2229;p45"/>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30" name="Google Shape;2230;p4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1" name="Google Shape;2231;p45"/>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grpSp>
        <p:nvGrpSpPr>
          <p:cNvPr id="2236" name="Google Shape;2236;p46"/>
          <p:cNvGrpSpPr/>
          <p:nvPr/>
        </p:nvGrpSpPr>
        <p:grpSpPr>
          <a:xfrm>
            <a:off x="-132725" y="445025"/>
            <a:ext cx="8499425" cy="681300"/>
            <a:chOff x="-132725" y="445025"/>
            <a:chExt cx="8499425" cy="681300"/>
          </a:xfrm>
        </p:grpSpPr>
        <p:sp>
          <p:nvSpPr>
            <p:cNvPr id="2237" name="Google Shape;2237;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46"/>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0" name="Google Shape;2240;p46"/>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1" name="Google Shape;224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42" name="Google Shape;2242;p46"/>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43" name="Google Shape;2243;p46"/>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44" name="Google Shape;2244;p4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5" name="Google Shape;2245;p46"/>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grpSp>
        <p:nvGrpSpPr>
          <p:cNvPr id="2250" name="Google Shape;2250;p47"/>
          <p:cNvGrpSpPr/>
          <p:nvPr/>
        </p:nvGrpSpPr>
        <p:grpSpPr>
          <a:xfrm>
            <a:off x="-132725" y="445025"/>
            <a:ext cx="8499425" cy="681300"/>
            <a:chOff x="-132725" y="445025"/>
            <a:chExt cx="8499425" cy="681300"/>
          </a:xfrm>
        </p:grpSpPr>
        <p:sp>
          <p:nvSpPr>
            <p:cNvPr id="2251" name="Google Shape;2251;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4" name="Google Shape;2254;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5" name="Google Shape;225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56" name="Google Shape;2256;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57" name="Google Shape;2257;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58" name="Google Shape;2258;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59" name="Google Shape;2259;p47"/>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grpSp>
        <p:nvGrpSpPr>
          <p:cNvPr id="2264" name="Google Shape;2264;p48"/>
          <p:cNvGrpSpPr/>
          <p:nvPr/>
        </p:nvGrpSpPr>
        <p:grpSpPr>
          <a:xfrm>
            <a:off x="-132725" y="445025"/>
            <a:ext cx="8499425" cy="681300"/>
            <a:chOff x="-132725" y="445025"/>
            <a:chExt cx="8499425" cy="681300"/>
          </a:xfrm>
        </p:grpSpPr>
        <p:sp>
          <p:nvSpPr>
            <p:cNvPr id="2265" name="Google Shape;2265;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68" name="Google Shape;2268;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69" name="Google Shape;226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70" name="Google Shape;2270;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71" name="Google Shape;2271;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72" name="Google Shape;2272;p48"/>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grpSp>
        <p:nvGrpSpPr>
          <p:cNvPr id="2277" name="Google Shape;2277;p49"/>
          <p:cNvGrpSpPr/>
          <p:nvPr/>
        </p:nvGrpSpPr>
        <p:grpSpPr>
          <a:xfrm>
            <a:off x="-132725" y="445025"/>
            <a:ext cx="8499425" cy="681300"/>
            <a:chOff x="-132725" y="445025"/>
            <a:chExt cx="8499425" cy="681300"/>
          </a:xfrm>
        </p:grpSpPr>
        <p:sp>
          <p:nvSpPr>
            <p:cNvPr id="2278" name="Google Shape;2278;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1" name="Google Shape;2281;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2" name="Google Shape;228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83" name="Google Shape;2283;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284" name="Google Shape;2284;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285" name="Google Shape;2285;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86" name="Google Shape;2286;p49"/>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txBox="1"/>
          <p:nvPr>
            <p:ph idx="9" type="subTitle"/>
          </p:nvPr>
        </p:nvSpPr>
        <p:spPr>
          <a:xfrm>
            <a:off x="1395443" y="14322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Member Roles and </a:t>
            </a:r>
            <a:r>
              <a:rPr lang="en" sz="1100">
                <a:solidFill>
                  <a:schemeClr val="accent3"/>
                </a:solidFill>
              </a:rPr>
              <a:t>Responsibilities</a:t>
            </a:r>
            <a:endParaRPr sz="1100">
              <a:solidFill>
                <a:schemeClr val="accent3"/>
              </a:solidFill>
            </a:endParaRPr>
          </a:p>
        </p:txBody>
      </p:sp>
      <p:sp>
        <p:nvSpPr>
          <p:cNvPr id="2005" name="Google Shape;2005;p32"/>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01</a:t>
            </a:r>
            <a:endParaRPr sz="1700"/>
          </a:p>
        </p:txBody>
      </p:sp>
      <p:sp>
        <p:nvSpPr>
          <p:cNvPr id="2006" name="Google Shape;20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07" name="Google Shape;2007;p32"/>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08" name="Google Shape;2008;p32"/>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09" name="Google Shape;2009;p32"/>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Improvements</a:t>
            </a:r>
            <a:endParaRPr sz="1100">
              <a:solidFill>
                <a:schemeClr val="accent3"/>
              </a:solidFill>
            </a:endParaRPr>
          </a:p>
        </p:txBody>
      </p:sp>
      <p:sp>
        <p:nvSpPr>
          <p:cNvPr id="2012" name="Google Shape;2012;p32"/>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02</a:t>
            </a:r>
            <a:endParaRPr sz="1700"/>
          </a:p>
        </p:txBody>
      </p:sp>
      <p:sp>
        <p:nvSpPr>
          <p:cNvPr id="2013" name="Google Shape;2013;p32"/>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2"/>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2"/>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Description</a:t>
            </a:r>
            <a:endParaRPr sz="1100">
              <a:solidFill>
                <a:schemeClr val="accent3"/>
              </a:solidFill>
            </a:endParaRPr>
          </a:p>
        </p:txBody>
      </p:sp>
      <p:sp>
        <p:nvSpPr>
          <p:cNvPr id="2016" name="Google Shape;2016;p32"/>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03</a:t>
            </a:r>
            <a:endParaRPr sz="1700"/>
          </a:p>
        </p:txBody>
      </p:sp>
      <p:sp>
        <p:nvSpPr>
          <p:cNvPr id="2017" name="Google Shape;2017;p32"/>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2"/>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2"/>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Working Agreement</a:t>
            </a:r>
            <a:endParaRPr sz="1100">
              <a:solidFill>
                <a:schemeClr val="accent3"/>
              </a:solidFill>
            </a:endParaRPr>
          </a:p>
        </p:txBody>
      </p:sp>
      <p:sp>
        <p:nvSpPr>
          <p:cNvPr id="2020" name="Google Shape;2020;p32"/>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04</a:t>
            </a:r>
            <a:endParaRPr sz="1700"/>
          </a:p>
        </p:txBody>
      </p:sp>
      <p:sp>
        <p:nvSpPr>
          <p:cNvPr id="2021" name="Google Shape;2021;p32"/>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Personas</a:t>
            </a:r>
            <a:endParaRPr sz="1100">
              <a:solidFill>
                <a:schemeClr val="accent3"/>
              </a:solidFill>
            </a:endParaRPr>
          </a:p>
        </p:txBody>
      </p:sp>
      <p:sp>
        <p:nvSpPr>
          <p:cNvPr id="2024" name="Google Shape;2024;p32"/>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05</a:t>
            </a:r>
            <a:endParaRPr sz="1700"/>
          </a:p>
        </p:txBody>
      </p:sp>
      <p:sp>
        <p:nvSpPr>
          <p:cNvPr id="2025" name="Google Shape;2025;p32"/>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MVP</a:t>
            </a:r>
            <a:endParaRPr sz="1100">
              <a:solidFill>
                <a:schemeClr val="accent3"/>
              </a:solidFill>
            </a:endParaRPr>
          </a:p>
        </p:txBody>
      </p:sp>
      <p:sp>
        <p:nvSpPr>
          <p:cNvPr id="2028" name="Google Shape;2028;p32"/>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06</a:t>
            </a:r>
            <a:endParaRPr sz="1700"/>
          </a:p>
        </p:txBody>
      </p:sp>
      <p:sp>
        <p:nvSpPr>
          <p:cNvPr id="2029" name="Google Shape;2029;p32"/>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Technologies</a:t>
            </a:r>
            <a:endParaRPr sz="1100">
              <a:solidFill>
                <a:schemeClr val="accent3"/>
              </a:solidFill>
            </a:endParaRPr>
          </a:p>
        </p:txBody>
      </p:sp>
      <p:sp>
        <p:nvSpPr>
          <p:cNvPr id="2032" name="Google Shape;2032;p32"/>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07</a:t>
            </a:r>
            <a:endParaRPr sz="1700"/>
          </a:p>
        </p:txBody>
      </p:sp>
      <p:sp>
        <p:nvSpPr>
          <p:cNvPr id="2033" name="Google Shape;2033;p32"/>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Algorithms</a:t>
            </a:r>
            <a:endParaRPr sz="1100">
              <a:solidFill>
                <a:schemeClr val="accent3"/>
              </a:solidFill>
            </a:endParaRPr>
          </a:p>
        </p:txBody>
      </p:sp>
      <p:sp>
        <p:nvSpPr>
          <p:cNvPr id="2036" name="Google Shape;2036;p32"/>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08</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grpSp>
        <p:nvGrpSpPr>
          <p:cNvPr id="2291" name="Google Shape;2291;p50"/>
          <p:cNvGrpSpPr/>
          <p:nvPr/>
        </p:nvGrpSpPr>
        <p:grpSpPr>
          <a:xfrm>
            <a:off x="-132725" y="445025"/>
            <a:ext cx="8499425" cy="681300"/>
            <a:chOff x="-132725" y="445025"/>
            <a:chExt cx="8499425" cy="681300"/>
          </a:xfrm>
        </p:grpSpPr>
        <p:sp>
          <p:nvSpPr>
            <p:cNvPr id="2292" name="Google Shape;2292;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4" name="Google Shape;2294;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295" name="Google Shape;2295;p50"/>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296" name="Google Shape;229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297" name="Google Shape;2297;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298" name="Google Shape;2298;p50"/>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299" name="Google Shape;2299;p50"/>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grpSp>
        <p:nvGrpSpPr>
          <p:cNvPr id="2304" name="Google Shape;2304;p51"/>
          <p:cNvGrpSpPr/>
          <p:nvPr/>
        </p:nvGrpSpPr>
        <p:grpSpPr>
          <a:xfrm>
            <a:off x="-132725" y="445025"/>
            <a:ext cx="8499425" cy="681300"/>
            <a:chOff x="-132725" y="445025"/>
            <a:chExt cx="8499425" cy="681300"/>
          </a:xfrm>
        </p:grpSpPr>
        <p:sp>
          <p:nvSpPr>
            <p:cNvPr id="2305" name="Google Shape;2305;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pic>
        <p:nvPicPr>
          <p:cNvPr id="2308" name="Google Shape;2308;p5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09" name="Google Shape;2309;p51"/>
          <p:cNvPicPr preferRelativeResize="0"/>
          <p:nvPr/>
        </p:nvPicPr>
        <p:blipFill>
          <a:blip r:embed="rId4">
            <a:alphaModFix/>
          </a:blip>
          <a:stretch>
            <a:fillRect/>
          </a:stretch>
        </p:blipFill>
        <p:spPr>
          <a:xfrm>
            <a:off x="2304988" y="1288375"/>
            <a:ext cx="4534016" cy="371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grpSp>
        <p:nvGrpSpPr>
          <p:cNvPr id="2314" name="Google Shape;2314;p52"/>
          <p:cNvGrpSpPr/>
          <p:nvPr/>
        </p:nvGrpSpPr>
        <p:grpSpPr>
          <a:xfrm>
            <a:off x="-132725" y="445025"/>
            <a:ext cx="8499425" cy="681300"/>
            <a:chOff x="-132725" y="445025"/>
            <a:chExt cx="8499425" cy="681300"/>
          </a:xfrm>
        </p:grpSpPr>
        <p:sp>
          <p:nvSpPr>
            <p:cNvPr id="2315" name="Google Shape;2315;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r>
              <a:rPr lang="en"/>
              <a:t> Diagram</a:t>
            </a:r>
            <a:endParaRPr/>
          </a:p>
        </p:txBody>
      </p:sp>
      <p:pic>
        <p:nvPicPr>
          <p:cNvPr id="2318" name="Google Shape;2318;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19" name="Google Shape;2319;p52"/>
          <p:cNvPicPr preferRelativeResize="0"/>
          <p:nvPr/>
        </p:nvPicPr>
        <p:blipFill>
          <a:blip r:embed="rId4">
            <a:alphaModFix/>
          </a:blip>
          <a:stretch>
            <a:fillRect/>
          </a:stretch>
        </p:blipFill>
        <p:spPr>
          <a:xfrm>
            <a:off x="3632975" y="1249725"/>
            <a:ext cx="2181459" cy="3712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grpSp>
        <p:nvGrpSpPr>
          <p:cNvPr id="2324" name="Google Shape;2324;p53"/>
          <p:cNvGrpSpPr/>
          <p:nvPr/>
        </p:nvGrpSpPr>
        <p:grpSpPr>
          <a:xfrm>
            <a:off x="-132725" y="445025"/>
            <a:ext cx="8499425" cy="681300"/>
            <a:chOff x="-132725" y="445025"/>
            <a:chExt cx="8499425" cy="681300"/>
          </a:xfrm>
        </p:grpSpPr>
        <p:sp>
          <p:nvSpPr>
            <p:cNvPr id="2325" name="Google Shape;2325;p5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pic>
        <p:nvPicPr>
          <p:cNvPr id="2328" name="Google Shape;2328;p5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29" name="Google Shape;2329;p53"/>
          <p:cNvPicPr preferRelativeResize="0"/>
          <p:nvPr/>
        </p:nvPicPr>
        <p:blipFill>
          <a:blip r:embed="rId4">
            <a:alphaModFix/>
          </a:blip>
          <a:stretch>
            <a:fillRect/>
          </a:stretch>
        </p:blipFill>
        <p:spPr>
          <a:xfrm>
            <a:off x="1575375" y="1346400"/>
            <a:ext cx="6791325"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grpSp>
        <p:nvGrpSpPr>
          <p:cNvPr id="2334" name="Google Shape;2334;p54"/>
          <p:cNvGrpSpPr/>
          <p:nvPr/>
        </p:nvGrpSpPr>
        <p:grpSpPr>
          <a:xfrm>
            <a:off x="-132725" y="445025"/>
            <a:ext cx="8499425" cy="681300"/>
            <a:chOff x="-132725" y="445025"/>
            <a:chExt cx="8499425" cy="681300"/>
          </a:xfrm>
        </p:grpSpPr>
        <p:sp>
          <p:nvSpPr>
            <p:cNvPr id="2335" name="Google Shape;2335;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2338" name="Google Shape;2338;p5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39" name="Google Shape;2339;p54"/>
          <p:cNvPicPr preferRelativeResize="0"/>
          <p:nvPr/>
        </p:nvPicPr>
        <p:blipFill>
          <a:blip r:embed="rId4">
            <a:alphaModFix/>
          </a:blip>
          <a:stretch>
            <a:fillRect/>
          </a:stretch>
        </p:blipFill>
        <p:spPr>
          <a:xfrm>
            <a:off x="1780825" y="1249725"/>
            <a:ext cx="5582354" cy="371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grpSp>
        <p:nvGrpSpPr>
          <p:cNvPr id="2344" name="Google Shape;2344;p55"/>
          <p:cNvGrpSpPr/>
          <p:nvPr/>
        </p:nvGrpSpPr>
        <p:grpSpPr>
          <a:xfrm>
            <a:off x="-132725" y="445025"/>
            <a:ext cx="8499425" cy="681300"/>
            <a:chOff x="-132725" y="445025"/>
            <a:chExt cx="8499425" cy="681300"/>
          </a:xfrm>
        </p:grpSpPr>
        <p:sp>
          <p:nvSpPr>
            <p:cNvPr id="2345" name="Google Shape;2345;p5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pic>
        <p:nvPicPr>
          <p:cNvPr id="2348" name="Google Shape;2348;p5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49" name="Google Shape;2349;p55"/>
          <p:cNvPicPr preferRelativeResize="0"/>
          <p:nvPr/>
        </p:nvPicPr>
        <p:blipFill>
          <a:blip r:embed="rId4">
            <a:alphaModFix/>
          </a:blip>
          <a:stretch>
            <a:fillRect/>
          </a:stretch>
        </p:blipFill>
        <p:spPr>
          <a:xfrm>
            <a:off x="3352575" y="1240050"/>
            <a:ext cx="2792756" cy="371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grpSp>
        <p:nvGrpSpPr>
          <p:cNvPr id="2354" name="Google Shape;2354;p56"/>
          <p:cNvGrpSpPr/>
          <p:nvPr/>
        </p:nvGrpSpPr>
        <p:grpSpPr>
          <a:xfrm>
            <a:off x="-132725" y="445025"/>
            <a:ext cx="8499425" cy="681300"/>
            <a:chOff x="-132725" y="445025"/>
            <a:chExt cx="8499425" cy="681300"/>
          </a:xfrm>
        </p:grpSpPr>
        <p:sp>
          <p:nvSpPr>
            <p:cNvPr id="2355" name="Google Shape;2355;p5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pic>
        <p:nvPicPr>
          <p:cNvPr id="2358" name="Google Shape;2358;p5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59" name="Google Shape;2359;p56"/>
          <p:cNvPicPr preferRelativeResize="0"/>
          <p:nvPr/>
        </p:nvPicPr>
        <p:blipFill>
          <a:blip r:embed="rId4">
            <a:alphaModFix/>
          </a:blip>
          <a:stretch>
            <a:fillRect/>
          </a:stretch>
        </p:blipFill>
        <p:spPr>
          <a:xfrm>
            <a:off x="1515625" y="1269050"/>
            <a:ext cx="6667500" cy="362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grpSp>
        <p:nvGrpSpPr>
          <p:cNvPr id="2364" name="Google Shape;2364;p57"/>
          <p:cNvGrpSpPr/>
          <p:nvPr/>
        </p:nvGrpSpPr>
        <p:grpSpPr>
          <a:xfrm>
            <a:off x="-132725" y="445025"/>
            <a:ext cx="8499425" cy="681300"/>
            <a:chOff x="-132725" y="445025"/>
            <a:chExt cx="8499425" cy="681300"/>
          </a:xfrm>
        </p:grpSpPr>
        <p:sp>
          <p:nvSpPr>
            <p:cNvPr id="2365" name="Google Shape;2365;p5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68" name="Google Shape;2368;p57"/>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69" name="Google Shape;2369;p57"/>
          <p:cNvGraphicFramePr/>
          <p:nvPr/>
        </p:nvGraphicFramePr>
        <p:xfrm>
          <a:off x="116863" y="1368050"/>
          <a:ext cx="3000000" cy="3000000"/>
        </p:xfrm>
        <a:graphic>
          <a:graphicData uri="http://schemas.openxmlformats.org/drawingml/2006/table">
            <a:tbl>
              <a:tblPr>
                <a:noFill/>
                <a:tableStyleId>{14D6314E-7278-45B7-B84B-13895FA9E223}</a:tableStyleId>
              </a:tblPr>
              <a:tblGrid>
                <a:gridCol w="489175"/>
                <a:gridCol w="2806300"/>
                <a:gridCol w="2958700"/>
                <a:gridCol w="1505925"/>
                <a:gridCol w="1150175"/>
              </a:tblGrid>
              <a:tr h="449325">
                <a:tc>
                  <a:txBody>
                    <a:bodyPr/>
                    <a:lstStyle/>
                    <a:p>
                      <a:pPr indent="0" lvl="0" marL="0" rtl="0" algn="ctr">
                        <a:lnSpc>
                          <a:spcPct val="115000"/>
                        </a:lnSpc>
                        <a:spcBef>
                          <a:spcPts val="0"/>
                        </a:spcBef>
                        <a:spcAft>
                          <a:spcPts val="0"/>
                        </a:spcAft>
                        <a:buNone/>
                      </a:pPr>
                      <a:r>
                        <a:rPr b="1" lang="en" sz="900">
                          <a:solidFill>
                            <a:schemeClr val="lt1"/>
                          </a:solidFill>
                        </a:rPr>
                        <a:t>ID</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Description</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Acceptance Criteria</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Feature</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Story Points</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48800">
                <a:tc>
                  <a:txBody>
                    <a:bodyPr/>
                    <a:lstStyle/>
                    <a:p>
                      <a:pPr indent="0" lvl="0" marL="0" rtl="0" algn="l">
                        <a:lnSpc>
                          <a:spcPct val="115000"/>
                        </a:lnSpc>
                        <a:spcBef>
                          <a:spcPts val="0"/>
                        </a:spcBef>
                        <a:spcAft>
                          <a:spcPts val="0"/>
                        </a:spcAft>
                        <a:buNone/>
                      </a:pPr>
                      <a:r>
                        <a:rPr lang="en" sz="900">
                          <a:solidFill>
                            <a:schemeClr val="lt1"/>
                          </a:solidFill>
                        </a:rPr>
                        <a:t>US1</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input stock symbols of interest so that I can receive relevant news articles.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Users can search and input stock symbols. Stock symbols stored and shown on dashboard.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Stock Symbols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US2</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view a list of news articles related to the stock symbols I've selected so that I can stay informed about relevant updates.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Articles are filtered by stock symbols. News displayed in chronological order.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Feed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US3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news articles by relevance to my stock symbols so that I can focus on the most important articles.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ranked by relevance to stock symbols. Filter option for relevant articles only.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Relevance Filter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61150">
                <a:tc>
                  <a:txBody>
                    <a:bodyPr/>
                    <a:lstStyle/>
                    <a:p>
                      <a:pPr indent="0" lvl="0" marL="0" rtl="0" algn="l">
                        <a:lnSpc>
                          <a:spcPct val="115000"/>
                        </a:lnSpc>
                        <a:spcBef>
                          <a:spcPts val="0"/>
                        </a:spcBef>
                        <a:spcAft>
                          <a:spcPts val="0"/>
                        </a:spcAft>
                        <a:buNone/>
                      </a:pPr>
                      <a:r>
                        <a:rPr lang="en" sz="900">
                          <a:solidFill>
                            <a:schemeClr val="lt1"/>
                          </a:solidFill>
                        </a:rPr>
                        <a:t>TT1</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developer sets up infrastructure for news aggregation and stock symbol search functionality so that the system can fetch and manage news efficiently.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API fetches news from 3 sources. Backend handles stock searches and storage.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Infrastructure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TT2</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Database administrator establishes database structure for managing user profiles, stock symbols, and news articles so that user data and preferences are stored effectively.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Create tables for users, symbols, articles. Ensure user-stock preferences are linked.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Database Setup</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grpSp>
        <p:nvGrpSpPr>
          <p:cNvPr id="2374" name="Google Shape;2374;p58"/>
          <p:cNvGrpSpPr/>
          <p:nvPr/>
        </p:nvGrpSpPr>
        <p:grpSpPr>
          <a:xfrm>
            <a:off x="-132725" y="445025"/>
            <a:ext cx="8499425" cy="681300"/>
            <a:chOff x="-132725" y="445025"/>
            <a:chExt cx="8499425" cy="681300"/>
          </a:xfrm>
        </p:grpSpPr>
        <p:sp>
          <p:nvSpPr>
            <p:cNvPr id="2375" name="Google Shape;2375;p5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78" name="Google Shape;2378;p5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79" name="Google Shape;2379;p58"/>
          <p:cNvGraphicFramePr/>
          <p:nvPr/>
        </p:nvGraphicFramePr>
        <p:xfrm>
          <a:off x="333750" y="1428750"/>
          <a:ext cx="3000000" cy="3000000"/>
        </p:xfrm>
        <a:graphic>
          <a:graphicData uri="http://schemas.openxmlformats.org/drawingml/2006/table">
            <a:tbl>
              <a:tblPr>
                <a:noFill/>
                <a:tableStyleId>{14D6314E-7278-45B7-B84B-13895FA9E223}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US4</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log in securely so that I can access personalized sentiment analysis features.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Users log in with email/password. Support Google OAuth login.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Authentication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(positive) so that I can gauge its emotional tone.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US6</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(negative) so that I can gauge its emotional tone.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US7</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(neutral) so that I can gauge its emotional tone accurately.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news articles by sentiment type so that I can focus on specific tones (e.g., positive news).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Filter by positive, negative, neutral. Dynamic UI update when filtering.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Filter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grpSp>
        <p:nvGrpSpPr>
          <p:cNvPr id="2384" name="Google Shape;2384;p59"/>
          <p:cNvGrpSpPr/>
          <p:nvPr/>
        </p:nvGrpSpPr>
        <p:grpSpPr>
          <a:xfrm>
            <a:off x="-132725" y="445025"/>
            <a:ext cx="8499425" cy="681300"/>
            <a:chOff x="-132725" y="445025"/>
            <a:chExt cx="8499425" cy="681300"/>
          </a:xfrm>
        </p:grpSpPr>
        <p:sp>
          <p:nvSpPr>
            <p:cNvPr id="2385" name="Google Shape;2385;p5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88" name="Google Shape;2388;p5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89" name="Google Shape;2389;p59"/>
          <p:cNvGraphicFramePr/>
          <p:nvPr/>
        </p:nvGraphicFramePr>
        <p:xfrm>
          <a:off x="333750" y="1428750"/>
          <a:ext cx="3000000" cy="3000000"/>
        </p:xfrm>
        <a:graphic>
          <a:graphicData uri="http://schemas.openxmlformats.org/drawingml/2006/table">
            <a:tbl>
              <a:tblPr>
                <a:noFill/>
                <a:tableStyleId>{14D6314E-7278-45B7-B84B-13895FA9E223}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integrates AI sentiment analysis engine for news articles so that sentiment can be assigned to each article accurately.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AI assigns sentiment to articles. AI achieves 80% accuracy or higher.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 Engine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TT4</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implements user authentication system (login and OAuth) so that users can securely access their accounts.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Implement login with email/password. Add OAuth for social logins.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Authentication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13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TT5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connects backend to sentiment analysis model so that sentiment data is processed in real time.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API connects backend to sentiment model. Ensure real-time sentiment processing.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Integration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US9</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articles based on both stock symbols and sentiment so that I can focus on the best insights for my trading decisions.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Apply filters for symbols and sentiment. Filtered news updates in real time.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Combined Filtering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US10</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export sentiment analysis and news data to a CSV file so that I can analyze it offline.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Provide option to export data to CSV. Export includes stock, sentiment, and news.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 Export</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pSp>
        <p:nvGrpSpPr>
          <p:cNvPr id="2041" name="Google Shape;2041;p33"/>
          <p:cNvGrpSpPr/>
          <p:nvPr/>
        </p:nvGrpSpPr>
        <p:grpSpPr>
          <a:xfrm>
            <a:off x="-132725" y="445025"/>
            <a:ext cx="8499425" cy="681300"/>
            <a:chOff x="-132725" y="445025"/>
            <a:chExt cx="8499425" cy="681300"/>
          </a:xfrm>
        </p:grpSpPr>
        <p:sp>
          <p:nvSpPr>
            <p:cNvPr id="2042" name="Google Shape;2042;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33"/>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txBox="1"/>
          <p:nvPr>
            <p:ph idx="9" type="subTitle"/>
          </p:nvPr>
        </p:nvSpPr>
        <p:spPr>
          <a:xfrm>
            <a:off x="1358025" y="150001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Diagrams &amp; Sprint 1 Recap</a:t>
            </a:r>
            <a:endParaRPr sz="1100">
              <a:solidFill>
                <a:schemeClr val="accent3"/>
              </a:solidFill>
            </a:endParaRPr>
          </a:p>
        </p:txBody>
      </p:sp>
      <p:sp>
        <p:nvSpPr>
          <p:cNvPr id="2047" name="Google Shape;2047;p33"/>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09</a:t>
            </a:r>
            <a:endParaRPr sz="1700"/>
          </a:p>
        </p:txBody>
      </p:sp>
      <p:sp>
        <p:nvSpPr>
          <p:cNvPr id="2048" name="Google Shape;204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49" name="Google Shape;2049;p33"/>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50" name="Google Shape;2050;p33"/>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51" name="Google Shape;2051;p33"/>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Product Backlog</a:t>
            </a:r>
            <a:endParaRPr sz="1100">
              <a:solidFill>
                <a:schemeClr val="accent3"/>
              </a:solidFill>
            </a:endParaRPr>
          </a:p>
        </p:txBody>
      </p:sp>
      <p:sp>
        <p:nvSpPr>
          <p:cNvPr id="2054" name="Google Shape;2054;p33"/>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10</a:t>
            </a:r>
            <a:endParaRPr sz="1700"/>
          </a:p>
        </p:txBody>
      </p:sp>
      <p:sp>
        <p:nvSpPr>
          <p:cNvPr id="2055" name="Google Shape;2055;p33"/>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3 Backlog</a:t>
            </a:r>
            <a:endParaRPr sz="1100">
              <a:solidFill>
                <a:schemeClr val="accent3"/>
              </a:solidFill>
            </a:endParaRPr>
          </a:p>
        </p:txBody>
      </p:sp>
      <p:sp>
        <p:nvSpPr>
          <p:cNvPr id="2058" name="Google Shape;2058;p33"/>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11</a:t>
            </a:r>
            <a:endParaRPr sz="1700"/>
          </a:p>
        </p:txBody>
      </p:sp>
      <p:sp>
        <p:nvSpPr>
          <p:cNvPr id="2059" name="Google Shape;2059;p33"/>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Metrics</a:t>
            </a:r>
            <a:endParaRPr sz="1100">
              <a:solidFill>
                <a:schemeClr val="accent3"/>
              </a:solidFill>
            </a:endParaRPr>
          </a:p>
        </p:txBody>
      </p:sp>
      <p:sp>
        <p:nvSpPr>
          <p:cNvPr id="2062" name="Google Shape;2062;p33"/>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12</a:t>
            </a:r>
            <a:endParaRPr sz="1700"/>
          </a:p>
        </p:txBody>
      </p:sp>
      <p:sp>
        <p:nvSpPr>
          <p:cNvPr id="2063" name="Google Shape;2063;p33"/>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Retrospective</a:t>
            </a:r>
            <a:endParaRPr sz="1100">
              <a:solidFill>
                <a:schemeClr val="accent3"/>
              </a:solidFill>
            </a:endParaRPr>
          </a:p>
        </p:txBody>
      </p:sp>
      <p:sp>
        <p:nvSpPr>
          <p:cNvPr id="2066" name="Google Shape;2066;p33"/>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13</a:t>
            </a:r>
            <a:endParaRPr sz="1700"/>
          </a:p>
        </p:txBody>
      </p:sp>
      <p:sp>
        <p:nvSpPr>
          <p:cNvPr id="2067" name="Google Shape;2067;p33"/>
          <p:cNvSpPr/>
          <p:nvPr/>
        </p:nvSpPr>
        <p:spPr>
          <a:xfrm>
            <a:off x="4714701" y="2130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4238623" y="2186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txBox="1"/>
          <p:nvPr>
            <p:ph idx="9" type="subTitle"/>
          </p:nvPr>
        </p:nvSpPr>
        <p:spPr>
          <a:xfrm>
            <a:off x="4939425" y="22547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Demo</a:t>
            </a:r>
            <a:endParaRPr sz="1100">
              <a:solidFill>
                <a:schemeClr val="accent3"/>
              </a:solidFill>
            </a:endParaRPr>
          </a:p>
        </p:txBody>
      </p:sp>
      <p:sp>
        <p:nvSpPr>
          <p:cNvPr id="2070" name="Google Shape;2070;p33"/>
          <p:cNvSpPr txBox="1"/>
          <p:nvPr>
            <p:ph idx="2" type="title"/>
          </p:nvPr>
        </p:nvSpPr>
        <p:spPr>
          <a:xfrm>
            <a:off x="4336575" y="2269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14</a:t>
            </a:r>
            <a:endParaRPr sz="1700"/>
          </a:p>
        </p:txBody>
      </p:sp>
      <p:sp>
        <p:nvSpPr>
          <p:cNvPr id="2071" name="Google Shape;2071;p33"/>
          <p:cNvSpPr/>
          <p:nvPr/>
        </p:nvSpPr>
        <p:spPr>
          <a:xfrm>
            <a:off x="45623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40862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txBox="1"/>
          <p:nvPr>
            <p:ph idx="9" type="subTitle"/>
          </p:nvPr>
        </p:nvSpPr>
        <p:spPr>
          <a:xfrm>
            <a:off x="4787000" y="31508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WikiPage Link and Live Demo</a:t>
            </a:r>
            <a:endParaRPr sz="1100">
              <a:solidFill>
                <a:schemeClr val="accent3"/>
              </a:solidFill>
            </a:endParaRPr>
          </a:p>
        </p:txBody>
      </p:sp>
      <p:sp>
        <p:nvSpPr>
          <p:cNvPr id="2074" name="Google Shape;2074;p33"/>
          <p:cNvSpPr txBox="1"/>
          <p:nvPr>
            <p:ph idx="2" type="title"/>
          </p:nvPr>
        </p:nvSpPr>
        <p:spPr>
          <a:xfrm>
            <a:off x="41841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15</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grpSp>
        <p:nvGrpSpPr>
          <p:cNvPr id="2394" name="Google Shape;2394;p60"/>
          <p:cNvGrpSpPr/>
          <p:nvPr/>
        </p:nvGrpSpPr>
        <p:grpSpPr>
          <a:xfrm>
            <a:off x="-132725" y="445025"/>
            <a:ext cx="8499425" cy="681300"/>
            <a:chOff x="-132725" y="445025"/>
            <a:chExt cx="8499425" cy="681300"/>
          </a:xfrm>
        </p:grpSpPr>
        <p:sp>
          <p:nvSpPr>
            <p:cNvPr id="2395" name="Google Shape;2395;p6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98" name="Google Shape;2398;p6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99" name="Google Shape;2399;p60"/>
          <p:cNvGraphicFramePr/>
          <p:nvPr/>
        </p:nvGraphicFramePr>
        <p:xfrm>
          <a:off x="333750" y="1428750"/>
          <a:ext cx="3000000" cy="3000000"/>
        </p:xfrm>
        <a:graphic>
          <a:graphicData uri="http://schemas.openxmlformats.org/drawingml/2006/table">
            <a:tbl>
              <a:tblPr>
                <a:noFill/>
                <a:tableStyleId>{14D6314E-7278-45B7-B84B-13895FA9E223}</a:tableStyleId>
              </a:tblPr>
              <a:tblGrid>
                <a:gridCol w="497100"/>
                <a:gridCol w="2266375"/>
                <a:gridCol w="2208375"/>
                <a:gridCol w="2305075"/>
                <a:gridCol w="1299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view historical sentiment trends for a particular stock symbol so that I can analyze long-term market sentiment.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Sentiment trends shown graphically. View trends for different time periods.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Trends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reset all filters easily so that I can return to the full, unfiltered news feed.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Provide a clear option to reset filters. Reset clears all active filters.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 Reset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implements historical sentiment tracking and visualization so that users can view sentiment trends over time.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Track and store historical sentiment. Display trends using a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improves frontend performance and responsiveness so that users have a smooth and efficient experience on both mobile and desktop.</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Optimize UI for mobile and desktop. Ensure fast filter application.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Frontend Optimization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grpSp>
        <p:nvGrpSpPr>
          <p:cNvPr id="2404" name="Google Shape;2404;p61"/>
          <p:cNvGrpSpPr/>
          <p:nvPr/>
        </p:nvGrpSpPr>
        <p:grpSpPr>
          <a:xfrm>
            <a:off x="-132725" y="445025"/>
            <a:ext cx="8499425" cy="681300"/>
            <a:chOff x="-132725" y="445025"/>
            <a:chExt cx="8499425" cy="681300"/>
          </a:xfrm>
        </p:grpSpPr>
        <p:sp>
          <p:nvSpPr>
            <p:cNvPr id="2405" name="Google Shape;2405;p6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408" name="Google Shape;2408;p61"/>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09" name="Google Shape;2409;p61"/>
          <p:cNvGraphicFramePr/>
          <p:nvPr/>
        </p:nvGraphicFramePr>
        <p:xfrm>
          <a:off x="333750" y="1428750"/>
          <a:ext cx="3000000" cy="3000000"/>
        </p:xfrm>
        <a:graphic>
          <a:graphicData uri="http://schemas.openxmlformats.org/drawingml/2006/table">
            <a:tbl>
              <a:tblPr>
                <a:noFill/>
                <a:tableStyleId>{14D6314E-7278-45B7-B84B-13895FA9E223}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articles based on both stock symbols and sentiment so that I can focus on the best insights for my trading decisions.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export sentiment analysis and news data to a CSV file so that I can analyze it offline.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view historical sentiment trends for a particular stock symbol so that I can analyze long-term market sentiment.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reset all filters easily so that I can return to the full, unfiltered news feed.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implements historical sentiment tracking and visualization so that users can view sentiment trends over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grpSp>
        <p:nvGrpSpPr>
          <p:cNvPr id="2414" name="Google Shape;2414;p62"/>
          <p:cNvGrpSpPr/>
          <p:nvPr/>
        </p:nvGrpSpPr>
        <p:grpSpPr>
          <a:xfrm>
            <a:off x="-132725" y="445025"/>
            <a:ext cx="8499425" cy="681300"/>
            <a:chOff x="-132725" y="445025"/>
            <a:chExt cx="8499425" cy="681300"/>
          </a:xfrm>
        </p:grpSpPr>
        <p:sp>
          <p:nvSpPr>
            <p:cNvPr id="2415" name="Google Shape;2415;p6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418" name="Google Shape;2418;p62"/>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19" name="Google Shape;2419;p62"/>
          <p:cNvGraphicFramePr/>
          <p:nvPr/>
        </p:nvGraphicFramePr>
        <p:xfrm>
          <a:off x="333750" y="1428750"/>
          <a:ext cx="3000000" cy="3000000"/>
        </p:xfrm>
        <a:graphic>
          <a:graphicData uri="http://schemas.openxmlformats.org/drawingml/2006/table">
            <a:tbl>
              <a:tblPr>
                <a:noFill/>
                <a:tableStyleId>{14D6314E-7278-45B7-B84B-13895FA9E223}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improves frontend performance and responsiveness so that users have a smooth and efficient experience on both mobile and desktop.</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grpSp>
        <p:nvGrpSpPr>
          <p:cNvPr id="2424" name="Google Shape;2424;p63"/>
          <p:cNvGrpSpPr/>
          <p:nvPr/>
        </p:nvGrpSpPr>
        <p:grpSpPr>
          <a:xfrm>
            <a:off x="-132725" y="445025"/>
            <a:ext cx="8499425" cy="681300"/>
            <a:chOff x="-132725" y="445025"/>
            <a:chExt cx="8499425" cy="681300"/>
          </a:xfrm>
        </p:grpSpPr>
        <p:sp>
          <p:nvSpPr>
            <p:cNvPr id="2425" name="Google Shape;2425;p6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28" name="Google Shape;2428;p63"/>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29" name="Google Shape;2429;p63"/>
          <p:cNvGraphicFramePr/>
          <p:nvPr/>
        </p:nvGraphicFramePr>
        <p:xfrm>
          <a:off x="339900" y="1417175"/>
          <a:ext cx="3000000" cy="3000000"/>
        </p:xfrm>
        <a:graphic>
          <a:graphicData uri="http://schemas.openxmlformats.org/drawingml/2006/table">
            <a:tbl>
              <a:tblPr>
                <a:noFill/>
                <a:tableStyleId>{14D6314E-7278-45B7-B84B-13895FA9E223}</a:tableStyleId>
              </a:tblPr>
              <a:tblGrid>
                <a:gridCol w="895375"/>
                <a:gridCol w="632850"/>
                <a:gridCol w="1926025"/>
                <a:gridCol w="2908050"/>
                <a:gridCol w="1332900"/>
                <a:gridCol w="710650"/>
              </a:tblGrid>
              <a:tr h="221100">
                <a:tc>
                  <a:txBody>
                    <a:bodyPr/>
                    <a:lstStyle/>
                    <a:p>
                      <a:pPr indent="0" lvl="0" marL="0" rtl="0" algn="ctr">
                        <a:lnSpc>
                          <a:spcPct val="115000"/>
                        </a:lnSpc>
                        <a:spcBef>
                          <a:spcPts val="0"/>
                        </a:spcBef>
                        <a:spcAft>
                          <a:spcPts val="0"/>
                        </a:spcAft>
                        <a:buNone/>
                      </a:pPr>
                      <a:r>
                        <a:rPr b="1" lang="en" sz="1000">
                          <a:solidFill>
                            <a:schemeClr val="lt1"/>
                          </a:solidFill>
                        </a:rPr>
                        <a:t>Test Case ID</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ID</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Description</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Expected Result</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Actual Result</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Pass/Fail</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TC1</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filtering articles by stock symbols and sentiment.</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Articles are filtered based on selected stock symbols and sentiment.</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TC2</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real-time update of filtered news.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Filtered news updates are displayed in real time without delay.</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TC3</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US10</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option to export data to CSV.</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Export functionality is available, and CSV includes stock, sentiment, and news details.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TC4</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historical sentiment trends visualization.</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Graph displays sentiment trends for selected stock and different time periods.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13950">
                <a:tc>
                  <a:txBody>
                    <a:bodyPr/>
                    <a:lstStyle/>
                    <a:p>
                      <a:pPr indent="0" lvl="0" marL="0" rtl="0" algn="l">
                        <a:lnSpc>
                          <a:spcPct val="115000"/>
                        </a:lnSpc>
                        <a:spcBef>
                          <a:spcPts val="0"/>
                        </a:spcBef>
                        <a:spcAft>
                          <a:spcPts val="0"/>
                        </a:spcAft>
                        <a:buNone/>
                      </a:pPr>
                      <a:r>
                        <a:rPr lang="en" sz="1000">
                          <a:solidFill>
                            <a:schemeClr val="lt1"/>
                          </a:solidFill>
                        </a:rPr>
                        <a:t>TC5</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option to reset all filters.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Filters are reset, and the full news feed is displayed.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TC6</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historical sentiment data tracking and graph.</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data is stored correctly and displayed in the graph.</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TC7</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frontend responsiveness and performance.</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UI is responsive for mobile/desktop, and filters are applied quickly.</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grpSp>
        <p:nvGrpSpPr>
          <p:cNvPr id="2434" name="Google Shape;2434;p64"/>
          <p:cNvGrpSpPr/>
          <p:nvPr/>
        </p:nvGrpSpPr>
        <p:grpSpPr>
          <a:xfrm>
            <a:off x="-132725" y="445025"/>
            <a:ext cx="8499425" cy="681300"/>
            <a:chOff x="-132725" y="445025"/>
            <a:chExt cx="8499425" cy="681300"/>
          </a:xfrm>
        </p:grpSpPr>
        <p:sp>
          <p:nvSpPr>
            <p:cNvPr id="2435" name="Google Shape;2435;p6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Completed</a:t>
            </a:r>
            <a:endParaRPr/>
          </a:p>
        </p:txBody>
      </p:sp>
      <p:pic>
        <p:nvPicPr>
          <p:cNvPr id="2438" name="Google Shape;2438;p6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39" name="Google Shape;2439;p64"/>
          <p:cNvGraphicFramePr/>
          <p:nvPr/>
        </p:nvGraphicFramePr>
        <p:xfrm>
          <a:off x="952500" y="1238250"/>
          <a:ext cx="3000000" cy="3000000"/>
        </p:xfrm>
        <a:graphic>
          <a:graphicData uri="http://schemas.openxmlformats.org/drawingml/2006/table">
            <a:tbl>
              <a:tblPr>
                <a:noFill/>
                <a:tableStyleId>{14D6314E-7278-45B7-B84B-13895FA9E223}</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000">
                          <a:solidFill>
                            <a:schemeClr val="lt1"/>
                          </a:solidFill>
                        </a:rPr>
                        <a:t>ID</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Feature</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Description</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IDs</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Story Points</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Combined Filtering</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Allows filtering of articles based on stock symbols and sentiment.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TC1, TC2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US10</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Data Export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Provides the option to export news and sentiment analysis to a CSV file.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Trends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Displays historical sentiment trends for selected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TC4</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 Reset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Allows users to reset all filters and view the full news feed.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Tracks and visualizes historical sentiment data for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Frontend Optimization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Enhances frontend responsiveness and filter performance.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grpSp>
        <p:nvGrpSpPr>
          <p:cNvPr id="2444" name="Google Shape;2444;p65"/>
          <p:cNvGrpSpPr/>
          <p:nvPr/>
        </p:nvGrpSpPr>
        <p:grpSpPr>
          <a:xfrm>
            <a:off x="-132725" y="445025"/>
            <a:ext cx="8499425" cy="681300"/>
            <a:chOff x="-132725" y="445025"/>
            <a:chExt cx="8499425" cy="681300"/>
          </a:xfrm>
        </p:grpSpPr>
        <p:sp>
          <p:nvSpPr>
            <p:cNvPr id="2445" name="Google Shape;2445;p6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 - This Sprint</a:t>
            </a:r>
            <a:endParaRPr/>
          </a:p>
        </p:txBody>
      </p:sp>
      <p:pic>
        <p:nvPicPr>
          <p:cNvPr id="2448" name="Google Shape;2448;p65"/>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49" name="Google Shape;2449;p65"/>
          <p:cNvSpPr txBox="1"/>
          <p:nvPr/>
        </p:nvSpPr>
        <p:spPr>
          <a:xfrm>
            <a:off x="824475" y="1892675"/>
            <a:ext cx="694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lt1"/>
                </a:solidFill>
                <a:latin typeface="Exo ExtraBold"/>
                <a:ea typeface="Exo ExtraBold"/>
                <a:cs typeface="Exo ExtraBold"/>
                <a:sym typeface="Exo ExtraBold"/>
              </a:rPr>
              <a:t>Total Story Points Completed: 31 points</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grpSp>
        <p:nvGrpSpPr>
          <p:cNvPr id="2454" name="Google Shape;2454;p66"/>
          <p:cNvGrpSpPr/>
          <p:nvPr/>
        </p:nvGrpSpPr>
        <p:grpSpPr>
          <a:xfrm>
            <a:off x="-132725" y="445025"/>
            <a:ext cx="8499425" cy="681300"/>
            <a:chOff x="-132725" y="445025"/>
            <a:chExt cx="8499425" cy="681300"/>
          </a:xfrm>
        </p:grpSpPr>
        <p:sp>
          <p:nvSpPr>
            <p:cNvPr id="2455" name="Google Shape;2455;p6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7" name="Google Shape;2457;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historical velocity (average)</a:t>
            </a:r>
            <a:endParaRPr/>
          </a:p>
        </p:txBody>
      </p:sp>
      <p:pic>
        <p:nvPicPr>
          <p:cNvPr id="2458" name="Google Shape;2458;p6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59" name="Google Shape;2459;p66"/>
          <p:cNvPicPr preferRelativeResize="0"/>
          <p:nvPr/>
        </p:nvPicPr>
        <p:blipFill>
          <a:blip r:embed="rId4">
            <a:alphaModFix/>
          </a:blip>
          <a:stretch>
            <a:fillRect/>
          </a:stretch>
        </p:blipFill>
        <p:spPr>
          <a:xfrm>
            <a:off x="2470875" y="1278725"/>
            <a:ext cx="4832760" cy="3712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grpSp>
        <p:nvGrpSpPr>
          <p:cNvPr id="2464" name="Google Shape;2464;p67"/>
          <p:cNvGrpSpPr/>
          <p:nvPr/>
        </p:nvGrpSpPr>
        <p:grpSpPr>
          <a:xfrm>
            <a:off x="-132725" y="445025"/>
            <a:ext cx="8499425" cy="681300"/>
            <a:chOff x="-132725" y="445025"/>
            <a:chExt cx="8499425" cy="681300"/>
          </a:xfrm>
        </p:grpSpPr>
        <p:sp>
          <p:nvSpPr>
            <p:cNvPr id="2465" name="Google Shape;2465;p6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a:t>
            </a:r>
            <a:endParaRPr/>
          </a:p>
        </p:txBody>
      </p:sp>
      <p:pic>
        <p:nvPicPr>
          <p:cNvPr id="2468" name="Google Shape;2468;p6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69" name="Google Shape;2469;p67"/>
          <p:cNvPicPr preferRelativeResize="0"/>
          <p:nvPr/>
        </p:nvPicPr>
        <p:blipFill>
          <a:blip r:embed="rId4">
            <a:alphaModFix/>
          </a:blip>
          <a:stretch>
            <a:fillRect/>
          </a:stretch>
        </p:blipFill>
        <p:spPr>
          <a:xfrm>
            <a:off x="1338625" y="1249550"/>
            <a:ext cx="6226092" cy="3712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grpSp>
        <p:nvGrpSpPr>
          <p:cNvPr id="2474" name="Google Shape;2474;p68"/>
          <p:cNvGrpSpPr/>
          <p:nvPr/>
        </p:nvGrpSpPr>
        <p:grpSpPr>
          <a:xfrm>
            <a:off x="-132725" y="445025"/>
            <a:ext cx="8499425" cy="681300"/>
            <a:chOff x="-132725" y="445025"/>
            <a:chExt cx="8499425" cy="681300"/>
          </a:xfrm>
        </p:grpSpPr>
        <p:sp>
          <p:nvSpPr>
            <p:cNvPr id="2475" name="Google Shape;2475;p6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pic>
        <p:nvPicPr>
          <p:cNvPr id="2478" name="Google Shape;2478;p68"/>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79" name="Google Shape;2479;p68"/>
          <p:cNvSpPr txBox="1"/>
          <p:nvPr/>
        </p:nvSpPr>
        <p:spPr>
          <a:xfrm>
            <a:off x="824475" y="1892675"/>
            <a:ext cx="6947700" cy="1528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b="1" lang="en">
                <a:solidFill>
                  <a:schemeClr val="lt1"/>
                </a:solidFill>
                <a:latin typeface="Exo"/>
                <a:ea typeface="Exo"/>
                <a:cs typeface="Exo"/>
                <a:sym typeface="Exo"/>
              </a:rPr>
              <a:t>Completed Story Points:</a:t>
            </a:r>
            <a:r>
              <a:rPr lang="en">
                <a:solidFill>
                  <a:schemeClr val="lt1"/>
                </a:solidFill>
                <a:latin typeface="Exo"/>
                <a:ea typeface="Exo"/>
                <a:cs typeface="Exo"/>
                <a:sym typeface="Exo"/>
              </a:rPr>
              <a:t> 31</a:t>
            </a:r>
            <a:endParaRPr>
              <a:solidFill>
                <a:schemeClr val="lt1"/>
              </a:solidFill>
              <a:latin typeface="Exo"/>
              <a:ea typeface="Exo"/>
              <a:cs typeface="Exo"/>
              <a:sym typeface="Ex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latin typeface="Exo"/>
                <a:ea typeface="Exo"/>
                <a:cs typeface="Exo"/>
                <a:sym typeface="Exo"/>
              </a:rPr>
              <a:t>Committed Story Points:</a:t>
            </a:r>
            <a:r>
              <a:rPr lang="en">
                <a:solidFill>
                  <a:schemeClr val="lt1"/>
                </a:solidFill>
                <a:latin typeface="Exo"/>
                <a:ea typeface="Exo"/>
                <a:cs typeface="Exo"/>
                <a:sym typeface="Exo"/>
              </a:rPr>
              <a:t> 31</a:t>
            </a:r>
            <a:endParaRPr>
              <a:solidFill>
                <a:schemeClr val="lt1"/>
              </a:solidFill>
              <a:latin typeface="Exo"/>
              <a:ea typeface="Exo"/>
              <a:cs typeface="Exo"/>
              <a:sym typeface="Exo"/>
            </a:endParaRPr>
          </a:p>
          <a:p>
            <a:pPr indent="0" lvl="0" marL="0" rtl="0" algn="l">
              <a:lnSpc>
                <a:spcPct val="115000"/>
              </a:lnSpc>
              <a:spcBef>
                <a:spcPts val="1200"/>
              </a:spcBef>
              <a:spcAft>
                <a:spcPts val="0"/>
              </a:spcAft>
              <a:buNone/>
            </a:pPr>
            <a:r>
              <a:rPr lang="en">
                <a:solidFill>
                  <a:schemeClr val="lt1"/>
                </a:solidFill>
                <a:latin typeface="Exo"/>
                <a:ea typeface="Exo"/>
                <a:cs typeface="Exo"/>
                <a:sym typeface="Exo"/>
              </a:rPr>
              <a:t>So, the ratio is:</a:t>
            </a:r>
            <a:endParaRPr>
              <a:solidFill>
                <a:schemeClr val="lt1"/>
              </a:solidFill>
              <a:latin typeface="Exo"/>
              <a:ea typeface="Exo"/>
              <a:cs typeface="Exo"/>
              <a:sym typeface="Exo"/>
            </a:endParaRPr>
          </a:p>
          <a:p>
            <a:pPr indent="-349250" lvl="0" marL="457200" rtl="0" algn="l">
              <a:spcBef>
                <a:spcPts val="1200"/>
              </a:spcBef>
              <a:spcAft>
                <a:spcPts val="0"/>
              </a:spcAft>
              <a:buClr>
                <a:schemeClr val="lt1"/>
              </a:buClr>
              <a:buSzPts val="1900"/>
              <a:buFont typeface="Exo"/>
              <a:buChar char="●"/>
            </a:pPr>
            <a:r>
              <a:rPr lang="en">
                <a:solidFill>
                  <a:schemeClr val="lt1"/>
                </a:solidFill>
                <a:latin typeface="Exo"/>
                <a:ea typeface="Exo"/>
                <a:cs typeface="Exo"/>
                <a:sym typeface="Exo"/>
              </a:rPr>
              <a:t>31/31=100%</a:t>
            </a:r>
            <a:endParaRPr b="1" sz="1900">
              <a:solidFill>
                <a:schemeClr val="lt1"/>
              </a:solidFill>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grpSp>
        <p:nvGrpSpPr>
          <p:cNvPr id="2484" name="Google Shape;2484;p69"/>
          <p:cNvGrpSpPr/>
          <p:nvPr/>
        </p:nvGrpSpPr>
        <p:grpSpPr>
          <a:xfrm>
            <a:off x="-132725" y="451662"/>
            <a:ext cx="8499425" cy="681300"/>
            <a:chOff x="-132725" y="451662"/>
            <a:chExt cx="8499425" cy="681300"/>
          </a:xfrm>
        </p:grpSpPr>
        <p:sp>
          <p:nvSpPr>
            <p:cNvPr id="2485" name="Google Shape;2485;p69"/>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9"/>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488" name="Google Shape;2488;p69"/>
          <p:cNvPicPr preferRelativeResize="0"/>
          <p:nvPr/>
        </p:nvPicPr>
        <p:blipFill>
          <a:blip r:embed="rId3">
            <a:alphaModFix/>
          </a:blip>
          <a:stretch>
            <a:fillRect/>
          </a:stretch>
        </p:blipFill>
        <p:spPr>
          <a:xfrm>
            <a:off x="10" y="702387"/>
            <a:ext cx="1138031" cy="801300"/>
          </a:xfrm>
          <a:prstGeom prst="rect">
            <a:avLst/>
          </a:prstGeom>
          <a:noFill/>
          <a:ln>
            <a:noFill/>
          </a:ln>
        </p:spPr>
      </p:pic>
      <p:pic>
        <p:nvPicPr>
          <p:cNvPr id="2489" name="Google Shape;2489;p69"/>
          <p:cNvPicPr preferRelativeResize="0"/>
          <p:nvPr/>
        </p:nvPicPr>
        <p:blipFill>
          <a:blip r:embed="rId4">
            <a:alphaModFix/>
          </a:blip>
          <a:stretch>
            <a:fillRect/>
          </a:stretch>
        </p:blipFill>
        <p:spPr>
          <a:xfrm>
            <a:off x="824575" y="1461263"/>
            <a:ext cx="7370192" cy="33350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grpSp>
        <p:nvGrpSpPr>
          <p:cNvPr id="2079" name="Google Shape;2079;p34"/>
          <p:cNvGrpSpPr/>
          <p:nvPr/>
        </p:nvGrpSpPr>
        <p:grpSpPr>
          <a:xfrm>
            <a:off x="-132725" y="445025"/>
            <a:ext cx="8499425" cy="681300"/>
            <a:chOff x="-132725" y="445025"/>
            <a:chExt cx="8499425" cy="681300"/>
          </a:xfrm>
        </p:grpSpPr>
        <p:sp>
          <p:nvSpPr>
            <p:cNvPr id="2080" name="Google Shape;2080;p3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34"/>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83" name="Google Shape;2083;p34"/>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84" name="Google Shape;2084;p34"/>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85" name="Google Shape;208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86" name="Google Shape;2086;p34"/>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87" name="Google Shape;2087;p34"/>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88" name="Google Shape;2088;p34"/>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89" name="Google Shape;2089;p34"/>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0" name="Google Shape;2090;p34"/>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91" name="Google Shape;2091;p34"/>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92" name="Google Shape;2092;p34"/>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grpSp>
        <p:nvGrpSpPr>
          <p:cNvPr id="2494" name="Google Shape;2494;p70"/>
          <p:cNvGrpSpPr/>
          <p:nvPr/>
        </p:nvGrpSpPr>
        <p:grpSpPr>
          <a:xfrm>
            <a:off x="-132725" y="445025"/>
            <a:ext cx="8499425" cy="681300"/>
            <a:chOff x="-132725" y="445025"/>
            <a:chExt cx="8499425" cy="681300"/>
          </a:xfrm>
        </p:grpSpPr>
        <p:sp>
          <p:nvSpPr>
            <p:cNvPr id="2495" name="Google Shape;2495;p7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498" name="Google Shape;2498;p7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99" name="Google Shape;2499;p70"/>
          <p:cNvPicPr preferRelativeResize="0"/>
          <p:nvPr/>
        </p:nvPicPr>
        <p:blipFill>
          <a:blip r:embed="rId4">
            <a:alphaModFix/>
          </a:blip>
          <a:stretch>
            <a:fillRect/>
          </a:stretch>
        </p:blipFill>
        <p:spPr>
          <a:xfrm>
            <a:off x="881625" y="1249550"/>
            <a:ext cx="7220270" cy="371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grpSp>
        <p:nvGrpSpPr>
          <p:cNvPr id="2504" name="Google Shape;2504;p71"/>
          <p:cNvGrpSpPr/>
          <p:nvPr/>
        </p:nvGrpSpPr>
        <p:grpSpPr>
          <a:xfrm>
            <a:off x="-132725" y="445025"/>
            <a:ext cx="8499425" cy="681300"/>
            <a:chOff x="-132725" y="445025"/>
            <a:chExt cx="8499425" cy="681300"/>
          </a:xfrm>
        </p:grpSpPr>
        <p:sp>
          <p:nvSpPr>
            <p:cNvPr id="2505" name="Google Shape;2505;p7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7" name="Google Shape;2507;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08" name="Google Shape;2508;p7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09" name="Google Shape;2509;p71"/>
          <p:cNvPicPr preferRelativeResize="0"/>
          <p:nvPr/>
        </p:nvPicPr>
        <p:blipFill>
          <a:blip r:embed="rId4">
            <a:alphaModFix/>
          </a:blip>
          <a:stretch>
            <a:fillRect/>
          </a:stretch>
        </p:blipFill>
        <p:spPr>
          <a:xfrm>
            <a:off x="1214350" y="1259275"/>
            <a:ext cx="7152348" cy="3712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grpSp>
        <p:nvGrpSpPr>
          <p:cNvPr id="2514" name="Google Shape;2514;p72"/>
          <p:cNvGrpSpPr/>
          <p:nvPr/>
        </p:nvGrpSpPr>
        <p:grpSpPr>
          <a:xfrm>
            <a:off x="-132725" y="445025"/>
            <a:ext cx="8499425" cy="681300"/>
            <a:chOff x="-132725" y="445025"/>
            <a:chExt cx="8499425" cy="681300"/>
          </a:xfrm>
        </p:grpSpPr>
        <p:sp>
          <p:nvSpPr>
            <p:cNvPr id="2515" name="Google Shape;2515;p7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18" name="Google Shape;2518;p7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19" name="Google Shape;2519;p72"/>
          <p:cNvPicPr preferRelativeResize="0"/>
          <p:nvPr/>
        </p:nvPicPr>
        <p:blipFill rotWithShape="1">
          <a:blip r:embed="rId4">
            <a:alphaModFix/>
          </a:blip>
          <a:srcRect b="0" l="602" r="602" t="0"/>
          <a:stretch/>
        </p:blipFill>
        <p:spPr>
          <a:xfrm>
            <a:off x="766725" y="1259400"/>
            <a:ext cx="7610557" cy="3712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grpSp>
        <p:nvGrpSpPr>
          <p:cNvPr id="2524" name="Google Shape;2524;p73"/>
          <p:cNvGrpSpPr/>
          <p:nvPr/>
        </p:nvGrpSpPr>
        <p:grpSpPr>
          <a:xfrm>
            <a:off x="-132725" y="445025"/>
            <a:ext cx="8499425" cy="681300"/>
            <a:chOff x="-132725" y="445025"/>
            <a:chExt cx="8499425" cy="681300"/>
          </a:xfrm>
        </p:grpSpPr>
        <p:sp>
          <p:nvSpPr>
            <p:cNvPr id="2525" name="Google Shape;2525;p7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28" name="Google Shape;2528;p7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29" name="Google Shape;2529;p73"/>
          <p:cNvPicPr preferRelativeResize="0"/>
          <p:nvPr/>
        </p:nvPicPr>
        <p:blipFill>
          <a:blip r:embed="rId4">
            <a:alphaModFix/>
          </a:blip>
          <a:stretch>
            <a:fillRect/>
          </a:stretch>
        </p:blipFill>
        <p:spPr>
          <a:xfrm>
            <a:off x="657975" y="1259275"/>
            <a:ext cx="7550095" cy="3712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grpSp>
        <p:nvGrpSpPr>
          <p:cNvPr id="2534" name="Google Shape;2534;p74"/>
          <p:cNvGrpSpPr/>
          <p:nvPr/>
        </p:nvGrpSpPr>
        <p:grpSpPr>
          <a:xfrm>
            <a:off x="-132725" y="445025"/>
            <a:ext cx="8499425" cy="681300"/>
            <a:chOff x="-132725" y="445025"/>
            <a:chExt cx="8499425" cy="681300"/>
          </a:xfrm>
        </p:grpSpPr>
        <p:sp>
          <p:nvSpPr>
            <p:cNvPr id="2535" name="Google Shape;2535;p7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7" name="Google Shape;2537;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38" name="Google Shape;2538;p7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39" name="Google Shape;2539;p74"/>
          <p:cNvPicPr preferRelativeResize="0"/>
          <p:nvPr/>
        </p:nvPicPr>
        <p:blipFill>
          <a:blip r:embed="rId4">
            <a:alphaModFix/>
          </a:blip>
          <a:stretch>
            <a:fillRect/>
          </a:stretch>
        </p:blipFill>
        <p:spPr>
          <a:xfrm>
            <a:off x="1602100" y="1230375"/>
            <a:ext cx="5939799" cy="3712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grpSp>
        <p:nvGrpSpPr>
          <p:cNvPr id="2544" name="Google Shape;2544;p75"/>
          <p:cNvGrpSpPr/>
          <p:nvPr/>
        </p:nvGrpSpPr>
        <p:grpSpPr>
          <a:xfrm>
            <a:off x="-132725" y="445025"/>
            <a:ext cx="8499425" cy="681300"/>
            <a:chOff x="-132725" y="445025"/>
            <a:chExt cx="8499425" cy="681300"/>
          </a:xfrm>
        </p:grpSpPr>
        <p:sp>
          <p:nvSpPr>
            <p:cNvPr id="2545" name="Google Shape;2545;p7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48" name="Google Shape;2548;p7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49" name="Google Shape;2549;p75"/>
          <p:cNvPicPr preferRelativeResize="0"/>
          <p:nvPr/>
        </p:nvPicPr>
        <p:blipFill>
          <a:blip r:embed="rId4">
            <a:alphaModFix/>
          </a:blip>
          <a:stretch>
            <a:fillRect/>
          </a:stretch>
        </p:blipFill>
        <p:spPr>
          <a:xfrm>
            <a:off x="1892675" y="1172375"/>
            <a:ext cx="5939799" cy="37123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grpSp>
        <p:nvGrpSpPr>
          <p:cNvPr id="2554" name="Google Shape;2554;p76"/>
          <p:cNvGrpSpPr/>
          <p:nvPr/>
        </p:nvGrpSpPr>
        <p:grpSpPr>
          <a:xfrm>
            <a:off x="-132725" y="445025"/>
            <a:ext cx="8499425" cy="681300"/>
            <a:chOff x="-132725" y="445025"/>
            <a:chExt cx="8499425" cy="681300"/>
          </a:xfrm>
        </p:grpSpPr>
        <p:sp>
          <p:nvSpPr>
            <p:cNvPr id="2555" name="Google Shape;2555;p7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WikiPage</a:t>
            </a:r>
            <a:endParaRPr/>
          </a:p>
        </p:txBody>
      </p:sp>
      <p:pic>
        <p:nvPicPr>
          <p:cNvPr id="2558" name="Google Shape;2558;p76"/>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559" name="Google Shape;2559;p76"/>
          <p:cNvSpPr txBox="1"/>
          <p:nvPr/>
        </p:nvSpPr>
        <p:spPr>
          <a:xfrm>
            <a:off x="1280600" y="16717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grpSp>
        <p:nvGrpSpPr>
          <p:cNvPr id="2564" name="Google Shape;2564;p77"/>
          <p:cNvGrpSpPr/>
          <p:nvPr/>
        </p:nvGrpSpPr>
        <p:grpSpPr>
          <a:xfrm>
            <a:off x="-266525" y="1997344"/>
            <a:ext cx="7893475" cy="1149189"/>
            <a:chOff x="-266525" y="1997344"/>
            <a:chExt cx="7893475" cy="1149189"/>
          </a:xfrm>
        </p:grpSpPr>
        <p:sp>
          <p:nvSpPr>
            <p:cNvPr id="2565" name="Google Shape;2565;p77"/>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77"/>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568" name="Google Shape;2568;p77"/>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Application Demo</a:t>
            </a:r>
            <a:endParaRPr sz="3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grpSp>
        <p:nvGrpSpPr>
          <p:cNvPr id="2573" name="Google Shape;2573;p78"/>
          <p:cNvGrpSpPr/>
          <p:nvPr/>
        </p:nvGrpSpPr>
        <p:grpSpPr>
          <a:xfrm>
            <a:off x="-266525" y="2071425"/>
            <a:ext cx="8602990" cy="1116920"/>
            <a:chOff x="-266525" y="2071425"/>
            <a:chExt cx="8602990" cy="1116920"/>
          </a:xfrm>
        </p:grpSpPr>
        <p:sp>
          <p:nvSpPr>
            <p:cNvPr id="2574" name="Google Shape;2574;p78"/>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6" name="Google Shape;2576;p78"/>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577" name="Google Shape;2577;p78"/>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grpSp>
        <p:nvGrpSpPr>
          <p:cNvPr id="2097" name="Google Shape;2097;p35"/>
          <p:cNvGrpSpPr/>
          <p:nvPr/>
        </p:nvGrpSpPr>
        <p:grpSpPr>
          <a:xfrm>
            <a:off x="-132725" y="445025"/>
            <a:ext cx="8499425" cy="681300"/>
            <a:chOff x="-132725" y="445025"/>
            <a:chExt cx="8499425" cy="681300"/>
          </a:xfrm>
        </p:grpSpPr>
        <p:sp>
          <p:nvSpPr>
            <p:cNvPr id="2098" name="Google Shape;2098;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35"/>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101" name="Google Shape;2101;p35"/>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102" name="Google Shape;210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103" name="Google Shape;2103;p35"/>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104" name="Google Shape;2104;p35"/>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105" name="Google Shape;2105;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106" name="Google Shape;2106;p35"/>
          <p:cNvPicPr preferRelativeResize="0"/>
          <p:nvPr/>
        </p:nvPicPr>
        <p:blipFill rotWithShape="1">
          <a:blip r:embed="rId4">
            <a:alphaModFix/>
          </a:blip>
          <a:srcRect b="13095" l="0" r="0" t="13087"/>
          <a:stretch/>
        </p:blipFill>
        <p:spPr>
          <a:xfrm>
            <a:off x="900075" y="1502663"/>
            <a:ext cx="1326950" cy="1712876"/>
          </a:xfrm>
          <a:prstGeom prst="rect">
            <a:avLst/>
          </a:prstGeom>
          <a:noFill/>
          <a:ln>
            <a:noFill/>
          </a:ln>
        </p:spPr>
      </p:pic>
      <p:pic>
        <p:nvPicPr>
          <p:cNvPr id="2107" name="Google Shape;2107;p35"/>
          <p:cNvPicPr preferRelativeResize="0"/>
          <p:nvPr/>
        </p:nvPicPr>
        <p:blipFill rotWithShape="1">
          <a:blip r:embed="rId5">
            <a:alphaModFix/>
          </a:blip>
          <a:srcRect b="5704" l="0" r="0" t="5713"/>
          <a:stretch/>
        </p:blipFill>
        <p:spPr>
          <a:xfrm>
            <a:off x="6340725" y="1544150"/>
            <a:ext cx="1326951" cy="171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grpSp>
        <p:nvGrpSpPr>
          <p:cNvPr id="2112" name="Google Shape;2112;p36"/>
          <p:cNvGrpSpPr/>
          <p:nvPr/>
        </p:nvGrpSpPr>
        <p:grpSpPr>
          <a:xfrm>
            <a:off x="-132725" y="445025"/>
            <a:ext cx="8499425" cy="681300"/>
            <a:chOff x="-132725" y="445025"/>
            <a:chExt cx="8499425" cy="681300"/>
          </a:xfrm>
        </p:grpSpPr>
        <p:sp>
          <p:nvSpPr>
            <p:cNvPr id="2113" name="Google Shape;2113;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pic>
        <p:nvPicPr>
          <p:cNvPr id="2116" name="Google Shape;2116;p36"/>
          <p:cNvPicPr preferRelativeResize="0"/>
          <p:nvPr/>
        </p:nvPicPr>
        <p:blipFill>
          <a:blip r:embed="rId3">
            <a:alphaModFix/>
          </a:blip>
          <a:stretch>
            <a:fillRect/>
          </a:stretch>
        </p:blipFill>
        <p:spPr>
          <a:xfrm>
            <a:off x="7637600" y="752050"/>
            <a:ext cx="1062190" cy="747900"/>
          </a:xfrm>
          <a:prstGeom prst="rect">
            <a:avLst/>
          </a:prstGeom>
          <a:noFill/>
          <a:ln>
            <a:noFill/>
          </a:ln>
        </p:spPr>
      </p:pic>
      <p:sp>
        <p:nvSpPr>
          <p:cNvPr id="2117" name="Google Shape;2117;p36"/>
          <p:cNvSpPr txBox="1"/>
          <p:nvPr/>
        </p:nvSpPr>
        <p:spPr>
          <a:xfrm>
            <a:off x="1338575" y="1623400"/>
            <a:ext cx="4930800" cy="284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so that</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Changing from points to numbers.</a:t>
            </a:r>
            <a:endParaRPr>
              <a:solidFill>
                <a:schemeClr val="lt1"/>
              </a:solidFill>
              <a:latin typeface="Exo"/>
              <a:ea typeface="Exo"/>
              <a:cs typeface="Exo"/>
              <a:sym typeface="Exo"/>
            </a:endParaRPr>
          </a:p>
          <a:p>
            <a:pPr indent="0" lvl="0" marL="0" rtl="0" algn="l">
              <a:spcBef>
                <a:spcPts val="0"/>
              </a:spcBef>
              <a:spcAft>
                <a:spcPts val="0"/>
              </a:spcAft>
              <a:buClr>
                <a:schemeClr val="dk1"/>
              </a:buClr>
              <a:buSzPts val="1100"/>
              <a:buFont typeface="Arial"/>
              <a:buNone/>
            </a:pPr>
            <a:r>
              <a:t/>
            </a:r>
            <a:endParaRPr>
              <a:solidFill>
                <a:schemeClr val="lt1"/>
              </a:solidFill>
              <a:latin typeface="Exo"/>
              <a:ea typeface="Exo"/>
              <a:cs typeface="Exo"/>
              <a:sym typeface="Exo"/>
            </a:endParaRPr>
          </a:p>
          <a:p>
            <a:pPr indent="0" lvl="0" marL="0" rtl="0" algn="l">
              <a:spcBef>
                <a:spcPts val="0"/>
              </a:spcBef>
              <a:spcAft>
                <a:spcPts val="0"/>
              </a:spcAft>
              <a:buNone/>
            </a:pPr>
            <a:r>
              <a:t/>
            </a:r>
            <a:endParaRPr>
              <a:solidFill>
                <a:schemeClr val="lt1"/>
              </a:solidFill>
              <a:latin typeface="Exo"/>
              <a:ea typeface="Exo"/>
              <a:cs typeface="Exo"/>
              <a:sym typeface="Ex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grpSp>
        <p:nvGrpSpPr>
          <p:cNvPr id="2122" name="Google Shape;2122;p37"/>
          <p:cNvGrpSpPr/>
          <p:nvPr/>
        </p:nvGrpSpPr>
        <p:grpSpPr>
          <a:xfrm>
            <a:off x="-132725" y="445025"/>
            <a:ext cx="8499425" cy="681300"/>
            <a:chOff x="-132725" y="445025"/>
            <a:chExt cx="8499425" cy="681300"/>
          </a:xfrm>
        </p:grpSpPr>
        <p:sp>
          <p:nvSpPr>
            <p:cNvPr id="2123" name="Google Shape;2123;p3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5" name="Google Shape;212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26" name="Google Shape;2126;p37"/>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27" name="Google Shape;2127;p37"/>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grpSp>
        <p:nvGrpSpPr>
          <p:cNvPr id="2132" name="Google Shape;2132;p38"/>
          <p:cNvGrpSpPr/>
          <p:nvPr/>
        </p:nvGrpSpPr>
        <p:grpSpPr>
          <a:xfrm>
            <a:off x="-132725" y="451662"/>
            <a:ext cx="8499425" cy="681300"/>
            <a:chOff x="-132725" y="451662"/>
            <a:chExt cx="8499425" cy="681300"/>
          </a:xfrm>
        </p:grpSpPr>
        <p:sp>
          <p:nvSpPr>
            <p:cNvPr id="2133" name="Google Shape;2133;p3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136" name="Google Shape;2136;p38"/>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137" name="Google Shape;2137;p38"/>
          <p:cNvSpPr/>
          <p:nvPr/>
        </p:nvSpPr>
        <p:spPr>
          <a:xfrm>
            <a:off x="8609100" y="559900"/>
            <a:ext cx="290050" cy="2223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38" name="Google Shape;2138;p38"/>
          <p:cNvPicPr preferRelativeResize="0"/>
          <p:nvPr/>
        </p:nvPicPr>
        <p:blipFill>
          <a:blip r:embed="rId4">
            <a:alphaModFix/>
          </a:blip>
          <a:stretch>
            <a:fillRect/>
          </a:stretch>
        </p:blipFill>
        <p:spPr>
          <a:xfrm>
            <a:off x="1290441" y="1285362"/>
            <a:ext cx="2836152" cy="3705737"/>
          </a:xfrm>
          <a:prstGeom prst="rect">
            <a:avLst/>
          </a:prstGeom>
          <a:noFill/>
          <a:ln>
            <a:noFill/>
          </a:ln>
        </p:spPr>
      </p:pic>
      <p:pic>
        <p:nvPicPr>
          <p:cNvPr id="2139" name="Google Shape;2139;p38"/>
          <p:cNvPicPr preferRelativeResize="0"/>
          <p:nvPr/>
        </p:nvPicPr>
        <p:blipFill>
          <a:blip r:embed="rId5">
            <a:alphaModFix/>
          </a:blip>
          <a:stretch>
            <a:fillRect/>
          </a:stretch>
        </p:blipFill>
        <p:spPr>
          <a:xfrm>
            <a:off x="5323143" y="1285362"/>
            <a:ext cx="2806935" cy="370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pic>
        <p:nvPicPr>
          <p:cNvPr id="2144" name="Google Shape;2144;p39"/>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45" name="Google Shape;2145;p39"/>
          <p:cNvGrpSpPr/>
          <p:nvPr/>
        </p:nvGrpSpPr>
        <p:grpSpPr>
          <a:xfrm>
            <a:off x="-132725" y="445025"/>
            <a:ext cx="8499425" cy="681300"/>
            <a:chOff x="-132725" y="445025"/>
            <a:chExt cx="8499425" cy="681300"/>
          </a:xfrm>
        </p:grpSpPr>
        <p:sp>
          <p:nvSpPr>
            <p:cNvPr id="2146" name="Google Shape;2146;p3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49" name="Google Shape;2149;p39"/>
          <p:cNvSpPr txBox="1"/>
          <p:nvPr>
            <p:ph idx="1" type="subTitle"/>
          </p:nvPr>
        </p:nvSpPr>
        <p:spPr>
          <a:xfrm>
            <a:off x="3436525" y="1729450"/>
            <a:ext cx="4399200" cy="2599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Software Engineer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Experience with Investing:</a:t>
            </a:r>
            <a:r>
              <a:rPr lang="en" sz="1000">
                <a:latin typeface="Arial"/>
                <a:ea typeface="Arial"/>
                <a:cs typeface="Arial"/>
                <a:sym typeface="Arial"/>
              </a:rPr>
              <a:t> 5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Bengaluru, India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Investment Strategy:</a:t>
            </a:r>
            <a:r>
              <a:rPr lang="en" sz="1000">
                <a:latin typeface="Arial"/>
                <a:ea typeface="Arial"/>
                <a:cs typeface="Arial"/>
                <a:sym typeface="Arial"/>
              </a:rPr>
              <a:t> Focuses on Indian stocks with occasional investments in U.S. tech stocks. Primarily uses fundamental analysis and financial news.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Challenges:</a:t>
            </a:r>
            <a:r>
              <a:rPr lang="en" sz="1000">
                <a:latin typeface="Arial"/>
                <a:ea typeface="Arial"/>
                <a:cs typeface="Arial"/>
                <a:sym typeface="Arial"/>
              </a:rPr>
              <a:t> Rajesh’s demanding job leaves him with limited time to monitor markets, especially given his tech-heavy portfolio. He’s overwhelmed by the volume of news and struggles to quickly filter relevant insights, often missing timely opportunities.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Goal:</a:t>
            </a:r>
            <a:r>
              <a:rPr lang="en" sz="1000">
                <a:latin typeface="Arial"/>
                <a:ea typeface="Arial"/>
                <a:cs typeface="Arial"/>
                <a:sym typeface="Arial"/>
              </a:rPr>
              <a:t> To make faster, data-driven stock decisions using an AI tool that highlights relevant updates and fits his busy schedule.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t/>
            </a:r>
            <a:endParaRPr b="1" sz="1000">
              <a:latin typeface="Arial"/>
              <a:ea typeface="Arial"/>
              <a:cs typeface="Arial"/>
              <a:sym typeface="Arial"/>
            </a:endParaRPr>
          </a:p>
        </p:txBody>
      </p:sp>
      <p:pic>
        <p:nvPicPr>
          <p:cNvPr id="2150" name="Google Shape;2150;p39"/>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